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81" d="100"/>
          <a:sy n="81" d="100"/>
        </p:scale>
        <p:origin x="-27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B7BC-33A2-4577-AE6A-27F7766CAC18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CB38-F7F0-4F49-B90F-F4D3BFBB916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B7BC-33A2-4577-AE6A-27F7766CAC18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CB38-F7F0-4F49-B90F-F4D3BFBB9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B7BC-33A2-4577-AE6A-27F7766CAC18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CB38-F7F0-4F49-B90F-F4D3BFBB9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B7BC-33A2-4577-AE6A-27F7766CAC18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CB38-F7F0-4F49-B90F-F4D3BFBB916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B7BC-33A2-4577-AE6A-27F7766CAC18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CB38-F7F0-4F49-B90F-F4D3BFBB9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B7BC-33A2-4577-AE6A-27F7766CAC18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CB38-F7F0-4F49-B90F-F4D3BFBB916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B7BC-33A2-4577-AE6A-27F7766CAC18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CB38-F7F0-4F49-B90F-F4D3BFBB916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B7BC-33A2-4577-AE6A-27F7766CAC18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CB38-F7F0-4F49-B90F-F4D3BFBB9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B7BC-33A2-4577-AE6A-27F7766CAC18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CB38-F7F0-4F49-B90F-F4D3BFBB9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B7BC-33A2-4577-AE6A-27F7766CAC18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CB38-F7F0-4F49-B90F-F4D3BFBB9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B7BC-33A2-4577-AE6A-27F7766CAC18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CB38-F7F0-4F49-B90F-F4D3BFBB916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82B7BC-33A2-4577-AE6A-27F7766CAC18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FDCB38-F7F0-4F49-B90F-F4D3BFBB91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88840"/>
            <a:ext cx="7142857" cy="44857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5206"/>
            <a:ext cx="5949280" cy="35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20688"/>
            <a:ext cx="1004311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Класс спускался по лестнице в школе. И вдруг 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одна из учениц , Вера ,поскользнулась, взмахнула 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портфелем и упала. Когда падала, то нечаянно толкнула 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впереди спускавшуюся Иру, а портфелем стукнула Колю.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Как реагировали на случившееся ребята? Ира закричала: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“Ты что толкаешься? Вот неловкая, растяпа этакая!”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вслед за Ирой Петя громко сказал: “Не растяпа, 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а слепая курица. Надо смотреть под ноги”. 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Коля взмахнул портфелем и пытался дать сдачи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упавшей девочке. Люда громко смеялась. Остальные дети 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шли мимо с таким видом, как будто ничего не случилось.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И только Оксана сказала: “Ребята, ну что вы на нее 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набросились? Разве она нарочно толкалась? 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Она ведь упала!” 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 Оксана подошла к Вере, 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помогла ей подняться, отряхнула 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платье.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Кто из детей повел себя 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правильно и почему вы так считаете?</a:t>
            </a:r>
            <a:endParaRPr lang="ru-RU" sz="2000" i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83" y="4465216"/>
            <a:ext cx="4026477" cy="239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412776"/>
            <a:ext cx="7581281" cy="1142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ДОВЕРИЕ,   ЧЕСТНОСТЬ, УВАЖЕНИЕ, ДОБРОТА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996953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ТАКТИЧНОСТЬ, ДЕЛИКАТНОСТЬ, НАДЁЖНОСТЬ , СПРАВЕДЛИВОСТЬ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57514"/>
            <a:ext cx="5299620" cy="332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0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806519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ЗАКОНЫ ДРУЖБЫ</a:t>
            </a:r>
          </a:p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1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. Помогай другу в беде.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2. Умей с другом разделить радость.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3. Не смейся над недостатками друга.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4. Останови друга, если он делает что-то плохое.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5. Умей принять помощь, совет, не обижайся на критику.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6. Не обманывай друга.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7. Не бойся у друга попросить прощения, и сам старайся поскорее забыть свою обиду.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8. Отвернуться от друга в трудную минуту -значит предать его.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9. Не спорь с другом по пустякам и не ссорься.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10. Не выдавай чужие секреты.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11. Относись к другу так, как тебе хотелось бы, чтобы относились к тебе.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12. Берегите друзей, 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ведь друга потерять легко. 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Старый друг лучше новых 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двух!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ffectLst/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659647"/>
            <a:ext cx="3744716" cy="20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280920" cy="4507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59632" y="5517232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РЕБЯТА, ДАВАЙТЕ ЖИТЬ ДРУЖНО!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008247"/>
              </p:ext>
            </p:extLst>
          </p:nvPr>
        </p:nvGraphicFramePr>
        <p:xfrm>
          <a:off x="827584" y="1556792"/>
          <a:ext cx="7776870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8"/>
                <a:gridCol w="518458"/>
                <a:gridCol w="518458"/>
                <a:gridCol w="518458"/>
                <a:gridCol w="518458"/>
                <a:gridCol w="518458"/>
                <a:gridCol w="518458"/>
                <a:gridCol w="518458"/>
                <a:gridCol w="518458"/>
                <a:gridCol w="518458"/>
                <a:gridCol w="518458"/>
                <a:gridCol w="518458"/>
                <a:gridCol w="518458"/>
                <a:gridCol w="518458"/>
                <a:gridCol w="518458"/>
              </a:tblGrid>
              <a:tr h="6120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20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20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20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20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20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91880" y="16288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    О    Б     Р    О     Т     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227687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Б     Л     А    Г     О    Р     О    Д     Н    Ы   Й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292494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М    У     Д     Р    О    С     Т    Ь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350100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     Е    Ж    Н    О    С    Т     Ь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407707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Б    Е     Р     Е    Ж    Л    И    В    Ы    Й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472514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А     К   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У    Р     А     Т     Н    Ы    Й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2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582313"/>
              </p:ext>
            </p:extLst>
          </p:nvPr>
        </p:nvGraphicFramePr>
        <p:xfrm>
          <a:off x="827584" y="1556792"/>
          <a:ext cx="7776870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8"/>
                <a:gridCol w="518458"/>
                <a:gridCol w="518458"/>
                <a:gridCol w="518458"/>
                <a:gridCol w="518458"/>
                <a:gridCol w="518458"/>
                <a:gridCol w="518458"/>
                <a:gridCol w="518458"/>
                <a:gridCol w="518458"/>
                <a:gridCol w="518458"/>
                <a:gridCol w="518458"/>
                <a:gridCol w="518458"/>
                <a:gridCol w="518458"/>
                <a:gridCol w="518458"/>
                <a:gridCol w="518458"/>
              </a:tblGrid>
              <a:tr h="6120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20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20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20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20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20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91880" y="16288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  <a:latin typeface="Arial Black" pitchFamily="34" charset="0"/>
              </a:rPr>
              <a:t>Д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О    Б     Р    О     Т     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227687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Б     Л     А    Г     О    </a:t>
            </a:r>
            <a:r>
              <a:rPr lang="ru-RU" dirty="0" smtClean="0">
                <a:solidFill>
                  <a:schemeClr val="accent6"/>
                </a:solidFill>
                <a:latin typeface="Arial Black" pitchFamily="34" charset="0"/>
              </a:rPr>
              <a:t>Р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О    Д     Н    Ы   Й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292494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М    </a:t>
            </a:r>
            <a:r>
              <a:rPr lang="ru-RU" dirty="0" smtClean="0">
                <a:solidFill>
                  <a:schemeClr val="accent6"/>
                </a:solidFill>
                <a:latin typeface="Arial Black" pitchFamily="34" charset="0"/>
              </a:rPr>
              <a:t>У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Д     Р    О    С     Т    Ь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350100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     Е    </a:t>
            </a:r>
            <a:r>
              <a:rPr lang="ru-RU" dirty="0" smtClean="0">
                <a:solidFill>
                  <a:schemeClr val="accent6"/>
                </a:solidFill>
                <a:latin typeface="Arial Black" pitchFamily="34" charset="0"/>
              </a:rPr>
              <a:t>Ж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Н    О    С    Т     Ь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407707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  <a:latin typeface="Arial Black" pitchFamily="34" charset="0"/>
              </a:rPr>
              <a:t>Б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Е     Р     Е    Ж    Л    И    В    Ы    Й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472514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А     К   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У    Р     </a:t>
            </a:r>
            <a:r>
              <a:rPr lang="ru-RU" dirty="0" smtClean="0">
                <a:solidFill>
                  <a:schemeClr val="accent6"/>
                </a:solidFill>
                <a:latin typeface="Arial Black" pitchFamily="34" charset="0"/>
              </a:rPr>
              <a:t>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Т     Н    Ы    Й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88840"/>
            <a:ext cx="7142857" cy="44857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908720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 детства дружбой</a:t>
            </a:r>
          </a:p>
          <a:p>
            <a:pPr algn="ctr"/>
            <a:r>
              <a:rPr lang="ru-RU" sz="4800" b="1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</a:t>
            </a: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орожи!</a:t>
            </a:r>
            <a:endParaRPr lang="ru-RU" sz="4800" b="1" i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1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32656"/>
            <a:ext cx="4285714" cy="34666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91880" y="3799323"/>
            <a:ext cx="51125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Дружба – близкие отношения, основанные на взаимном доверии, привязанности, общности интересов. 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4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4104456" cy="369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Не имей сто рублей, </a:t>
            </a:r>
            <a:b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Человек без друзей, </a:t>
            </a:r>
            <a:b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Друга ищи,</a:t>
            </a:r>
            <a:b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Дерево живет корнями, </a:t>
            </a:r>
            <a:b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Дружба не гриб,</a:t>
            </a:r>
            <a:b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Друг лучше старый 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1124744"/>
            <a:ext cx="4127495" cy="369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а платье новое. </a:t>
            </a:r>
            <a:endParaRPr lang="ru-RU" sz="2000" b="1" i="1" dirty="0" smtClean="0">
              <a:solidFill>
                <a:schemeClr val="accent1">
                  <a:lumMod val="50000"/>
                </a:schemeClr>
              </a:solidFill>
              <a:effectLst/>
              <a:latin typeface="Arial Black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а человек друзьями.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а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имей сто друзей.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лесу не найдёшь.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что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дерево без корней.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а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найдешь береги</a:t>
            </a:r>
            <a:r>
              <a:rPr lang="ru-RU" b="1" dirty="0"/>
              <a:t>.</a:t>
            </a:r>
            <a:r>
              <a:rPr lang="ru-RU" dirty="0" smtClean="0">
                <a:effectLst/>
              </a:rPr>
              <a:t> 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355976" y="260648"/>
            <a:ext cx="0" cy="6264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72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80651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1.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 Не имей сто рублей, а имей сто друзей.</a:t>
            </a:r>
            <a:b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2. Человек без друзей, что дерево без корней.</a:t>
            </a:r>
            <a:b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3. Друга ищи, а найдешь  береги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.</a:t>
            </a:r>
            <a:b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4. Дерево живет корнями, а человек  друзьями.</a:t>
            </a:r>
            <a:b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5. Дружба не гриб, в лесу не найдешь.</a:t>
            </a:r>
            <a:b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6. Друг лучше старый, а платье новое. 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effectLst/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659647"/>
            <a:ext cx="3744716" cy="20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68760"/>
            <a:ext cx="9899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Два хороших друга,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Саша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 Коля, </a:t>
            </a:r>
            <a:endParaRPr lang="ru-RU" sz="2000" i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разговаривая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 своих домашних животных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начинают спорить и ругаться, потому что </a:t>
            </a:r>
            <a:endParaRPr lang="ru-RU" sz="2000" i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Саше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нравятся собаки, </a:t>
            </a:r>
            <a:endParaRPr lang="ru-RU" sz="2000" i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он считает их лучшими, а Коле нравятся кошки, </a:t>
            </a:r>
            <a:endParaRPr lang="ru-RU" sz="2000" i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он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считает их Лучшими животными в мире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.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Мальчики поссорились и больше не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разговаривают.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lang="ru-RU" sz="2000" i="1" dirty="0" smtClean="0">
              <a:solidFill>
                <a:schemeClr val="accent1">
                  <a:lumMod val="50000"/>
                </a:schemeClr>
              </a:solidFill>
              <a:effectLst/>
              <a:latin typeface="Arial Black" pitchFamily="34" charset="0"/>
            </a:endParaRP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Прокомментируйте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ситуацию. Как бы поступили вы?</a:t>
            </a:r>
            <a:endParaRPr lang="ru-RU" sz="2000" b="0" i="1" dirty="0">
              <a:solidFill>
                <a:schemeClr val="accent1">
                  <a:lumMod val="50000"/>
                </a:schemeClr>
              </a:solidFill>
              <a:effectLst/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263075"/>
            <a:ext cx="4366632" cy="259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3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98990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Собака яростно лаяла, припадая на передние лапы. 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Прямо перед ней, прижавшись к забору, сидел маленький взъерошенный котенок. Он широко раскрывал рот 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 жалостно мяукал. Неподалеку стояли два мальчика 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 ждали, что будет. В окно выглянула женщина и поспешно выбежала на крыльцо. Она отогнала собаку и сердито 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крикнула мальчикам: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Как вам не стыдно!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А что стыдно? Мы ничего не делали!  удивлялись мальчики.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Вот это и плохо, - гневно ответила женщина.</a:t>
            </a:r>
          </a:p>
          <a:p>
            <a:endParaRPr lang="ru-RU" sz="2000" i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Почему рассказ называется «Плохо»?</a:t>
            </a: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В чём вина мальчиков?</a:t>
            </a:r>
            <a:endParaRPr lang="ru-RU" sz="2000" b="0" i="1" dirty="0">
              <a:solidFill>
                <a:schemeClr val="accent1">
                  <a:lumMod val="50000"/>
                </a:schemeClr>
              </a:solidFill>
              <a:effectLst/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263075"/>
            <a:ext cx="4366632" cy="259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161</TotalTime>
  <Words>624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14</cp:revision>
  <dcterms:created xsi:type="dcterms:W3CDTF">2023-04-09T07:43:59Z</dcterms:created>
  <dcterms:modified xsi:type="dcterms:W3CDTF">2023-04-09T10:25:48Z</dcterms:modified>
</cp:coreProperties>
</file>