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80" r:id="rId3"/>
    <p:sldId id="374" r:id="rId4"/>
    <p:sldId id="394" r:id="rId5"/>
    <p:sldId id="395" r:id="rId6"/>
    <p:sldId id="396" r:id="rId7"/>
    <p:sldId id="397" r:id="rId8"/>
    <p:sldId id="398" r:id="rId9"/>
    <p:sldId id="399" r:id="rId10"/>
    <p:sldId id="400" r:id="rId11"/>
    <p:sldId id="401" r:id="rId12"/>
    <p:sldId id="402" r:id="rId13"/>
    <p:sldId id="403" r:id="rId14"/>
    <p:sldId id="404" r:id="rId15"/>
    <p:sldId id="405" r:id="rId16"/>
    <p:sldId id="406" r:id="rId17"/>
    <p:sldId id="407" r:id="rId18"/>
    <p:sldId id="408" r:id="rId19"/>
    <p:sldId id="409" r:id="rId20"/>
    <p:sldId id="410" r:id="rId21"/>
    <p:sldId id="411" r:id="rId22"/>
    <p:sldId id="412" r:id="rId23"/>
    <p:sldId id="413" r:id="rId24"/>
    <p:sldId id="414" r:id="rId25"/>
    <p:sldId id="415" r:id="rId26"/>
    <p:sldId id="360" r:id="rId27"/>
    <p:sldId id="417" r:id="rId28"/>
    <p:sldId id="416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elena" initials="e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D7375"/>
    <a:srgbClr val="993300"/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A5D4E-8C6B-4AC6-B1CD-8A0783D6C1AA}" type="datetimeFigureOut">
              <a:rPr lang="ru-RU" smtClean="0"/>
              <a:t>13.02.2024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0C4F7-BA86-4DC8-BE81-5718EAFE5F1F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A5D4E-8C6B-4AC6-B1CD-8A0783D6C1AA}" type="datetimeFigureOut">
              <a:rPr lang="ru-RU" smtClean="0"/>
              <a:t>13.02.2024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0C4F7-BA86-4DC8-BE81-5718EAFE5F1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A5D4E-8C6B-4AC6-B1CD-8A0783D6C1AA}" type="datetimeFigureOut">
              <a:rPr lang="ru-RU" smtClean="0"/>
              <a:t>13.02.2024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0C4F7-BA86-4DC8-BE81-5718EAFE5F1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A5D4E-8C6B-4AC6-B1CD-8A0783D6C1AA}" type="datetimeFigureOut">
              <a:rPr lang="ru-RU" smtClean="0"/>
              <a:t>13.02.2024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0C4F7-BA86-4DC8-BE81-5718EAFE5F1F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A5D4E-8C6B-4AC6-B1CD-8A0783D6C1AA}" type="datetimeFigureOut">
              <a:rPr lang="ru-RU" smtClean="0"/>
              <a:t>13.02.2024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0C4F7-BA86-4DC8-BE81-5718EAFE5F1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A5D4E-8C6B-4AC6-B1CD-8A0783D6C1AA}" type="datetimeFigureOut">
              <a:rPr lang="ru-RU" smtClean="0"/>
              <a:t>13.02.2024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0C4F7-BA86-4DC8-BE81-5718EAFE5F1F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A5D4E-8C6B-4AC6-B1CD-8A0783D6C1AA}" type="datetimeFigureOut">
              <a:rPr lang="ru-RU" smtClean="0"/>
              <a:t>13.02.2024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0C4F7-BA86-4DC8-BE81-5718EAFE5F1F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A5D4E-8C6B-4AC6-B1CD-8A0783D6C1AA}" type="datetimeFigureOut">
              <a:rPr lang="ru-RU" smtClean="0"/>
              <a:t>13.02.2024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0C4F7-BA86-4DC8-BE81-5718EAFE5F1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2/13/2024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7906" y="6522455"/>
            <a:ext cx="1782708" cy="2441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A5D4E-8C6B-4AC6-B1CD-8A0783D6C1AA}" type="datetimeFigureOut">
              <a:rPr lang="ru-RU" smtClean="0"/>
              <a:t>13.02.2024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0C4F7-BA86-4DC8-BE81-5718EAFE5F1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A5D4E-8C6B-4AC6-B1CD-8A0783D6C1AA}" type="datetimeFigureOut">
              <a:rPr lang="ru-RU" smtClean="0"/>
              <a:t>13.02.2024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0C4F7-BA86-4DC8-BE81-5718EAFE5F1F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CDA5D4E-8C6B-4AC6-B1CD-8A0783D6C1AA}" type="datetimeFigureOut">
              <a:rPr lang="ru-RU" smtClean="0"/>
              <a:t>13.02.2024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EB0C4F7-BA86-4DC8-BE81-5718EAFE5F1F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77328" y="548680"/>
            <a:ext cx="7200800" cy="93910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200000"/>
              </a:lnSpc>
            </a:pPr>
            <a:r>
              <a:rPr lang="ru-RU" sz="3200" b="1" dirty="0" smtClean="0">
                <a:solidFill>
                  <a:schemeClr val="bg2">
                    <a:lumMod val="25000"/>
                  </a:schemeClr>
                </a:solidFill>
                <a:latin typeface="Arial Black" panose="020B0A04020102020204" pitchFamily="34" charset="0"/>
              </a:rPr>
              <a:t>ПРИРОДНЫЕ СООБЩЕСТВА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71600" y="3501008"/>
            <a:ext cx="72008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4400" dirty="0" smtClean="0">
              <a:solidFill>
                <a:schemeClr val="accent2">
                  <a:lumMod val="50000"/>
                </a:schemeClr>
              </a:solidFill>
              <a:latin typeface="Bahnschrift SemiBold SemiConden" panose="020B0502040204020203" pitchFamily="34" charset="0"/>
            </a:endParaRPr>
          </a:p>
          <a:p>
            <a:pPr algn="ctr"/>
            <a:r>
              <a:rPr lang="ru-RU" sz="4400" dirty="0" smtClean="0">
                <a:solidFill>
                  <a:schemeClr val="accent2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Презентация</a:t>
            </a:r>
          </a:p>
          <a:p>
            <a:pPr algn="ctr"/>
            <a:r>
              <a:rPr lang="ru-RU" sz="4400" dirty="0" smtClean="0">
                <a:solidFill>
                  <a:schemeClr val="accent2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« Окружающий мир»</a:t>
            </a:r>
          </a:p>
          <a:p>
            <a:pPr algn="ctr"/>
            <a:endParaRPr lang="ru-RU" sz="4400" dirty="0">
              <a:solidFill>
                <a:schemeClr val="accent2">
                  <a:lumMod val="50000"/>
                </a:schemeClr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14530" y="1486527"/>
            <a:ext cx="6292107" cy="249299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4000" dirty="0" smtClean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ВОДОЁМ</a:t>
            </a:r>
          </a:p>
          <a:p>
            <a:pPr algn="ctr">
              <a:lnSpc>
                <a:spcPct val="150000"/>
              </a:lnSpc>
            </a:pPr>
            <a:r>
              <a:rPr lang="ru-RU" sz="3200" dirty="0" smtClean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РАСТЕНИЯ И ЖИВОТНЫЕ </a:t>
            </a:r>
          </a:p>
          <a:p>
            <a:pPr algn="ctr">
              <a:lnSpc>
                <a:spcPct val="150000"/>
              </a:lnSpc>
            </a:pPr>
            <a:r>
              <a:rPr lang="ru-RU" sz="3200" dirty="0" smtClean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ВОДОЁМА</a:t>
            </a:r>
            <a:endParaRPr lang="ru-RU" sz="3200" dirty="0">
              <a:solidFill>
                <a:schemeClr val="accent3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6463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4603" y="505286"/>
            <a:ext cx="77768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РАСТЕНИЯ ВОДОЁМОВ</a:t>
            </a:r>
          </a:p>
          <a:p>
            <a:pPr algn="ctr"/>
            <a:r>
              <a:rPr lang="ru-RU" sz="40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ЛОТОС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0" b="5238"/>
          <a:stretch/>
        </p:blipFill>
        <p:spPr>
          <a:xfrm>
            <a:off x="3572690" y="1931073"/>
            <a:ext cx="5167296" cy="38741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931072"/>
            <a:ext cx="2971704" cy="39137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58694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4603" y="505286"/>
            <a:ext cx="77768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РАСТЕНИЯ ВОДОЁМОВ</a:t>
            </a:r>
          </a:p>
          <a:p>
            <a:pPr algn="ctr"/>
            <a:r>
              <a:rPr lang="ru-RU" sz="48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РЯСКА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246" y="2166857"/>
            <a:ext cx="4228703" cy="31753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086" y="2166857"/>
            <a:ext cx="4233830" cy="31753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5157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4603" y="505286"/>
            <a:ext cx="77768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РАСТЕНИЯ ВОДОЁМОВ</a:t>
            </a:r>
          </a:p>
          <a:p>
            <a:pPr algn="ctr"/>
            <a:r>
              <a:rPr lang="ru-RU" sz="40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ТЕЛОРЕЗ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94"/>
          <a:stretch/>
        </p:blipFill>
        <p:spPr>
          <a:xfrm>
            <a:off x="305614" y="1988840"/>
            <a:ext cx="5556495" cy="41764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2632" y="1988840"/>
            <a:ext cx="2809280" cy="41764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35621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4603" y="505286"/>
            <a:ext cx="77768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РАСТЕНИЯ ВОДОЁМОВ</a:t>
            </a:r>
          </a:p>
          <a:p>
            <a:pPr algn="ctr"/>
            <a:r>
              <a:rPr lang="ru-RU" sz="40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ЭЛОДЕЯ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90" r="6098"/>
          <a:stretch/>
        </p:blipFill>
        <p:spPr>
          <a:xfrm>
            <a:off x="3779912" y="1931072"/>
            <a:ext cx="4984097" cy="39309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9" r="4691"/>
          <a:stretch/>
        </p:blipFill>
        <p:spPr>
          <a:xfrm>
            <a:off x="361219" y="1931072"/>
            <a:ext cx="3309276" cy="38547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41829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4603" y="505286"/>
            <a:ext cx="77768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РАСТЕНИЯ ВОДОЁМОВ</a:t>
            </a:r>
          </a:p>
          <a:p>
            <a:pPr algn="ctr"/>
            <a:r>
              <a:rPr lang="ru-RU" sz="40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СТРЕЛОЛИСТ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" r="2813" b="-109"/>
          <a:stretch/>
        </p:blipFill>
        <p:spPr>
          <a:xfrm>
            <a:off x="305614" y="1993386"/>
            <a:ext cx="5499444" cy="42439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833" y="1988840"/>
            <a:ext cx="2590878" cy="41764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26977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4603" y="505286"/>
            <a:ext cx="77768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РАСТЕНИЯ ВОДОЁМОВ</a:t>
            </a:r>
          </a:p>
          <a:p>
            <a:pPr algn="ctr"/>
            <a:r>
              <a:rPr lang="ru-RU" sz="40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ГОРЕЦ ЗЕМНОВОДНЫЙ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185" y="2150196"/>
            <a:ext cx="5506121" cy="36597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7" y="2150196"/>
            <a:ext cx="2736304" cy="36277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8088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4603" y="505286"/>
            <a:ext cx="77768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ЖИВОТНЫЕ ВОДОЁМОВ</a:t>
            </a:r>
          </a:p>
          <a:p>
            <a:pPr algn="ctr"/>
            <a:r>
              <a:rPr lang="ru-RU" sz="40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СТРЕКОЗА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754" y="2236450"/>
            <a:ext cx="4038540" cy="30289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231004"/>
            <a:ext cx="4278333" cy="30343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51100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4603" y="505286"/>
            <a:ext cx="77768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ЖИВОТНЫЕ ВОДОЁМОВ</a:t>
            </a:r>
          </a:p>
          <a:p>
            <a:pPr algn="ctr"/>
            <a:r>
              <a:rPr lang="ru-RU" sz="40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ВОДОМЕРКА</a:t>
            </a:r>
            <a:r>
              <a:rPr lang="ru-RU" sz="40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 </a:t>
            </a:r>
            <a:endParaRPr lang="ru-RU" sz="4000" b="1" dirty="0" smtClean="0">
              <a:solidFill>
                <a:schemeClr val="bg2">
                  <a:lumMod val="25000"/>
                </a:schemeClr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964" y="2236450"/>
            <a:ext cx="3978120" cy="30289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96"/>
          <a:stretch/>
        </p:blipFill>
        <p:spPr>
          <a:xfrm>
            <a:off x="323529" y="2236450"/>
            <a:ext cx="4232690" cy="30289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66947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4603" y="505286"/>
            <a:ext cx="77768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ЖИВОТНЫЕ ВОДОЁМОВ</a:t>
            </a:r>
          </a:p>
          <a:p>
            <a:pPr algn="ctr"/>
            <a:r>
              <a:rPr lang="ru-RU" sz="40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 </a:t>
            </a:r>
            <a:endParaRPr lang="ru-RU" sz="4000" b="1" dirty="0" smtClean="0">
              <a:solidFill>
                <a:schemeClr val="bg2">
                  <a:lumMod val="25000"/>
                </a:schemeClr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59" r="4066"/>
          <a:stretch/>
        </p:blipFill>
        <p:spPr>
          <a:xfrm>
            <a:off x="4621297" y="2231004"/>
            <a:ext cx="4144779" cy="30343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94" y="2231004"/>
            <a:ext cx="4045801" cy="30343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1475656" y="5589240"/>
            <a:ext cx="19442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1D7375"/>
                </a:solidFill>
                <a:latin typeface="Bahnschrift" panose="020B0502040204020203" pitchFamily="34" charset="0"/>
              </a:rPr>
              <a:t>ПРУДОВИК</a:t>
            </a:r>
            <a:endParaRPr lang="ru-RU" sz="2400" b="1" dirty="0">
              <a:solidFill>
                <a:srgbClr val="1D7375"/>
              </a:solidFill>
              <a:latin typeface="Bahnschrift" panose="020B0502040204020203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721578" y="5573207"/>
            <a:ext cx="19442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1D7375"/>
                </a:solidFill>
                <a:latin typeface="Bahnschrift" panose="020B0502040204020203" pitchFamily="34" charset="0"/>
              </a:rPr>
              <a:t>ЛЯГУШКА</a:t>
            </a:r>
            <a:endParaRPr lang="ru-RU" sz="2400" b="1" dirty="0">
              <a:solidFill>
                <a:srgbClr val="1D7375"/>
              </a:solidFill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5457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4603" y="505286"/>
            <a:ext cx="77768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РЫБЫ ПРЕСНЫХ ВОДОЁМОВ</a:t>
            </a:r>
            <a:endParaRPr lang="ru-RU" sz="4400" b="1" dirty="0" smtClean="0">
              <a:solidFill>
                <a:schemeClr val="bg2">
                  <a:lumMod val="25000"/>
                </a:schemeClr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955" y="1488065"/>
            <a:ext cx="3697248" cy="24642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8783" y="1445642"/>
            <a:ext cx="3756166" cy="24415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/>
          <p:cNvSpPr txBox="1"/>
          <p:nvPr/>
        </p:nvSpPr>
        <p:spPr>
          <a:xfrm>
            <a:off x="738497" y="1657210"/>
            <a:ext cx="11753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карась</a:t>
            </a:r>
            <a:endParaRPr lang="ru-RU" sz="2800" dirty="0">
              <a:solidFill>
                <a:schemeClr val="bg1"/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610929" y="1484784"/>
            <a:ext cx="8595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карп</a:t>
            </a:r>
            <a:endParaRPr lang="ru-RU" sz="2800" dirty="0">
              <a:solidFill>
                <a:schemeClr val="bg1"/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84"/>
          <a:stretch/>
        </p:blipFill>
        <p:spPr>
          <a:xfrm>
            <a:off x="707428" y="4086620"/>
            <a:ext cx="3669087" cy="24249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899592" y="4118316"/>
            <a:ext cx="13484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пескарь</a:t>
            </a:r>
            <a:endParaRPr lang="ru-RU" sz="2800" dirty="0">
              <a:solidFill>
                <a:schemeClr val="bg1"/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" t="22398" r="-276" b="1451"/>
          <a:stretch/>
        </p:blipFill>
        <p:spPr>
          <a:xfrm>
            <a:off x="4896381" y="4118316"/>
            <a:ext cx="3869483" cy="23615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5148064" y="4239188"/>
            <a:ext cx="10054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окунь</a:t>
            </a:r>
            <a:endParaRPr lang="ru-RU" sz="2800" dirty="0">
              <a:solidFill>
                <a:schemeClr val="bg1"/>
              </a:solidFill>
              <a:latin typeface="Bahnschrift SemiBold SemiConden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3840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331640" y="454991"/>
            <a:ext cx="76328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Водоём – естественное природное сообщество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189" y="1844824"/>
            <a:ext cx="6696744" cy="44644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94500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4603" y="505286"/>
            <a:ext cx="77768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РЫБЫ ПРЕСНЫХ ВОДОЁМОВ</a:t>
            </a:r>
            <a:endParaRPr lang="ru-RU" sz="4400" b="1" dirty="0" smtClean="0">
              <a:solidFill>
                <a:schemeClr val="bg2">
                  <a:lumMod val="25000"/>
                </a:schemeClr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86" t="6864" r="486"/>
          <a:stretch/>
        </p:blipFill>
        <p:spPr>
          <a:xfrm>
            <a:off x="707428" y="1488064"/>
            <a:ext cx="3702054" cy="25169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5736" y="1445642"/>
            <a:ext cx="3662260" cy="24415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/>
          <p:cNvSpPr txBox="1"/>
          <p:nvPr/>
        </p:nvSpPr>
        <p:spPr>
          <a:xfrm>
            <a:off x="738497" y="1657210"/>
            <a:ext cx="11769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плотва</a:t>
            </a:r>
            <a:endParaRPr lang="ru-RU" sz="2800" dirty="0">
              <a:solidFill>
                <a:schemeClr val="bg1"/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251768" y="1488065"/>
            <a:ext cx="9092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щука</a:t>
            </a:r>
            <a:endParaRPr lang="ru-RU" sz="2800" dirty="0">
              <a:solidFill>
                <a:schemeClr val="bg1"/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28" y="4474980"/>
            <a:ext cx="3669087" cy="16482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3545071" y="4145985"/>
            <a:ext cx="6992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rgbClr val="002060"/>
                </a:solidFill>
                <a:latin typeface="Bahnschrift SemiBold SemiConden" panose="020B0502040204020203" pitchFamily="34" charset="0"/>
              </a:rPr>
              <a:t>сом</a:t>
            </a:r>
            <a:endParaRPr lang="ru-RU" sz="2800" dirty="0">
              <a:solidFill>
                <a:srgbClr val="002060"/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381" y="4145985"/>
            <a:ext cx="3869483" cy="23062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5148064" y="4239188"/>
            <a:ext cx="10198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судак</a:t>
            </a:r>
            <a:endParaRPr lang="ru-RU" sz="2800" dirty="0">
              <a:solidFill>
                <a:schemeClr val="bg1"/>
              </a:solidFill>
              <a:latin typeface="Bahnschrift SemiBold SemiConden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8996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4603" y="505286"/>
            <a:ext cx="77768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ПТИЦЫ </a:t>
            </a:r>
            <a:r>
              <a:rPr lang="ru-RU" sz="44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ПРЕСНЫХ ВОДОЁМОВ</a:t>
            </a:r>
            <a:endParaRPr lang="ru-RU" sz="4400" b="1" dirty="0" smtClean="0">
              <a:solidFill>
                <a:schemeClr val="bg2">
                  <a:lumMod val="25000"/>
                </a:schemeClr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642" y="1542666"/>
            <a:ext cx="4157325" cy="27729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595913"/>
            <a:ext cx="3900182" cy="26006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/>
          <p:cNvSpPr txBox="1"/>
          <p:nvPr/>
        </p:nvSpPr>
        <p:spPr>
          <a:xfrm>
            <a:off x="3538342" y="1628800"/>
            <a:ext cx="8018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гуси</a:t>
            </a:r>
            <a:endParaRPr lang="ru-RU" sz="2800" dirty="0">
              <a:solidFill>
                <a:schemeClr val="bg1"/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308304" y="1630620"/>
            <a:ext cx="8226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утки</a:t>
            </a:r>
            <a:endParaRPr lang="ru-RU" sz="2800" dirty="0">
              <a:solidFill>
                <a:schemeClr val="bg1"/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471" y="4005064"/>
            <a:ext cx="4005434" cy="26696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2967673" y="4149080"/>
            <a:ext cx="8322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аист</a:t>
            </a:r>
            <a:endParaRPr lang="ru-RU" sz="2800" dirty="0">
              <a:solidFill>
                <a:schemeClr val="bg1"/>
              </a:solidFill>
              <a:latin typeface="Bahnschrift SemiBold SemiConden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7791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4603" y="505286"/>
            <a:ext cx="77768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ЖИВОТНЫЕ ВОДОЁМОВ</a:t>
            </a:r>
            <a:endParaRPr lang="ru-RU" sz="4000" b="1" dirty="0" smtClean="0">
              <a:solidFill>
                <a:schemeClr val="bg2">
                  <a:lumMod val="25000"/>
                </a:schemeClr>
              </a:solidFill>
              <a:latin typeface="Bahnschrift SemiBold SemiConden" panose="020B0502040204020203" pitchFamily="34" charset="0"/>
            </a:endParaRPr>
          </a:p>
          <a:p>
            <a:pPr algn="ctr"/>
            <a:r>
              <a:rPr lang="ru-RU" sz="40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НУТРИЯ</a:t>
            </a:r>
            <a:endParaRPr lang="ru-RU" sz="4000" b="1" dirty="0" smtClean="0">
              <a:solidFill>
                <a:schemeClr val="bg2">
                  <a:lumMod val="25000"/>
                </a:schemeClr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74" r="-201" b="323"/>
          <a:stretch/>
        </p:blipFill>
        <p:spPr>
          <a:xfrm>
            <a:off x="4716016" y="2161269"/>
            <a:ext cx="3900822" cy="32069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5" r="11398"/>
          <a:stretch/>
        </p:blipFill>
        <p:spPr>
          <a:xfrm>
            <a:off x="506347" y="2194552"/>
            <a:ext cx="4141547" cy="32069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09230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4603" y="505286"/>
            <a:ext cx="77768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ЖИВОТНЫЕ ВОДОЁМОВ</a:t>
            </a:r>
            <a:endParaRPr lang="ru-RU" sz="4000" b="1" dirty="0" smtClean="0">
              <a:solidFill>
                <a:schemeClr val="bg2">
                  <a:lumMod val="25000"/>
                </a:schemeClr>
              </a:solidFill>
              <a:latin typeface="Bahnschrift SemiBold SemiConden" panose="020B0502040204020203" pitchFamily="34" charset="0"/>
            </a:endParaRPr>
          </a:p>
          <a:p>
            <a:pPr algn="ctr"/>
            <a:r>
              <a:rPr lang="ru-RU" sz="40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ОНДАТРА</a:t>
            </a:r>
            <a:endParaRPr lang="ru-RU" sz="4000" b="1" dirty="0" smtClean="0">
              <a:solidFill>
                <a:schemeClr val="bg2">
                  <a:lumMod val="25000"/>
                </a:schemeClr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9" t="437" r="21891" b="-437"/>
          <a:stretch/>
        </p:blipFill>
        <p:spPr>
          <a:xfrm>
            <a:off x="4636040" y="2159200"/>
            <a:ext cx="4017520" cy="32140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9" r="11973"/>
          <a:stretch/>
        </p:blipFill>
        <p:spPr>
          <a:xfrm>
            <a:off x="611560" y="2225588"/>
            <a:ext cx="3934535" cy="31476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2625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4603" y="505286"/>
            <a:ext cx="77768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ЖИВОТНЫЕ ВОДОЁМОВ</a:t>
            </a:r>
            <a:endParaRPr lang="ru-RU" sz="4000" b="1" dirty="0" smtClean="0">
              <a:solidFill>
                <a:schemeClr val="bg2">
                  <a:lumMod val="25000"/>
                </a:schemeClr>
              </a:solidFill>
              <a:latin typeface="Bahnschrift SemiBold SemiConden" panose="020B0502040204020203" pitchFamily="34" charset="0"/>
            </a:endParaRPr>
          </a:p>
          <a:p>
            <a:pPr algn="ctr"/>
            <a:r>
              <a:rPr lang="ru-RU" sz="40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ВЫДРА</a:t>
            </a:r>
            <a:endParaRPr lang="ru-RU" sz="4000" b="1" dirty="0" smtClean="0">
              <a:solidFill>
                <a:schemeClr val="bg2">
                  <a:lumMod val="25000"/>
                </a:schemeClr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2" t="-1156" r="3072" b="1156"/>
          <a:stretch/>
        </p:blipFill>
        <p:spPr>
          <a:xfrm>
            <a:off x="4579443" y="2165992"/>
            <a:ext cx="4009030" cy="32072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4" t="1500" r="22554" b="-1500"/>
          <a:stretch/>
        </p:blipFill>
        <p:spPr>
          <a:xfrm>
            <a:off x="425856" y="2132856"/>
            <a:ext cx="4050450" cy="32403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83640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4603" y="505286"/>
            <a:ext cx="77768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ЖИВОТНЫЕ ВОДОЁМОВ</a:t>
            </a:r>
            <a:endParaRPr lang="ru-RU" sz="4000" b="1" dirty="0" smtClean="0">
              <a:solidFill>
                <a:schemeClr val="bg2">
                  <a:lumMod val="25000"/>
                </a:schemeClr>
              </a:solidFill>
              <a:latin typeface="Bahnschrift SemiBold SemiConden" panose="020B0502040204020203" pitchFamily="34" charset="0"/>
            </a:endParaRPr>
          </a:p>
          <a:p>
            <a:pPr algn="ctr"/>
            <a:r>
              <a:rPr lang="ru-RU" sz="40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БОБЁР</a:t>
            </a:r>
            <a:endParaRPr lang="ru-RU" sz="4000" b="1" dirty="0" smtClean="0">
              <a:solidFill>
                <a:schemeClr val="bg2">
                  <a:lumMod val="25000"/>
                </a:schemeClr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8" r="5618"/>
          <a:stretch/>
        </p:blipFill>
        <p:spPr>
          <a:xfrm>
            <a:off x="4648333" y="2284748"/>
            <a:ext cx="3915432" cy="29365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" r="1667"/>
          <a:stretch/>
        </p:blipFill>
        <p:spPr>
          <a:xfrm>
            <a:off x="493365" y="2284748"/>
            <a:ext cx="3915432" cy="29365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85980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43608" y="454991"/>
            <a:ext cx="76328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                    ХАТКА БОБРА </a:t>
            </a:r>
            <a:endParaRPr lang="ru-RU" sz="3600" b="1" dirty="0" smtClean="0">
              <a:solidFill>
                <a:schemeClr val="bg2">
                  <a:lumMod val="25000"/>
                </a:schemeClr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65" y="1340768"/>
            <a:ext cx="6570896" cy="49281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39325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43608" y="454991"/>
            <a:ext cx="76328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 ПЛОТИНА, ПОСТРОЕННАЯ БОБРАМИ </a:t>
            </a:r>
            <a:endParaRPr lang="ru-RU" sz="3600" b="1" dirty="0" smtClean="0">
              <a:solidFill>
                <a:schemeClr val="bg2">
                  <a:lumMod val="25000"/>
                </a:schemeClr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65" y="1340768"/>
            <a:ext cx="6570896" cy="49281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54367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49789" y="507652"/>
            <a:ext cx="77768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Водоём</a:t>
            </a:r>
            <a:r>
              <a:rPr lang="ru-RU" sz="32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 </a:t>
            </a:r>
            <a:r>
              <a:rPr lang="ru-RU" sz="3200" b="1" dirty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— </a:t>
            </a:r>
            <a:r>
              <a:rPr lang="ru-RU" sz="32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естественное</a:t>
            </a:r>
            <a:r>
              <a:rPr lang="ru-RU" sz="32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 </a:t>
            </a:r>
            <a:r>
              <a:rPr lang="ru-RU" sz="3200" b="1" dirty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природное </a:t>
            </a:r>
            <a:r>
              <a:rPr lang="ru-RU" sz="32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сообщество</a:t>
            </a:r>
            <a:endParaRPr lang="ru-RU" sz="3200" b="1" dirty="0" smtClean="0">
              <a:solidFill>
                <a:schemeClr val="bg2">
                  <a:lumMod val="25000"/>
                </a:schemeClr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988" y="1707981"/>
            <a:ext cx="6335502" cy="46988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58636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4603" y="505286"/>
            <a:ext cx="77768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Травянистые растения водоёмов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" b="140"/>
          <a:stretch/>
        </p:blipFill>
        <p:spPr>
          <a:xfrm>
            <a:off x="323528" y="1950516"/>
            <a:ext cx="2780251" cy="37070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106" y="1950517"/>
            <a:ext cx="2780251" cy="37070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1" b="5611"/>
          <a:stretch/>
        </p:blipFill>
        <p:spPr>
          <a:xfrm>
            <a:off x="6032951" y="1950517"/>
            <a:ext cx="2787521" cy="37166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1065581" y="5848516"/>
            <a:ext cx="1296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1D7375"/>
                </a:solidFill>
                <a:latin typeface="Bahnschrift Condensed" panose="020B0502040204020203" pitchFamily="34" charset="0"/>
              </a:rPr>
              <a:t>тростник</a:t>
            </a:r>
            <a:endParaRPr lang="ru-RU" sz="2800" b="1" dirty="0">
              <a:solidFill>
                <a:srgbClr val="1D7375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76256" y="5835728"/>
            <a:ext cx="1296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1D7375"/>
                </a:solidFill>
                <a:latin typeface="Bahnschrift Condensed" panose="020B0502040204020203" pitchFamily="34" charset="0"/>
              </a:rPr>
              <a:t>камыш</a:t>
            </a:r>
            <a:endParaRPr lang="ru-RU" sz="2800" b="1" dirty="0">
              <a:solidFill>
                <a:srgbClr val="1D7375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24963" y="5848516"/>
            <a:ext cx="1296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1D7375"/>
                </a:solidFill>
                <a:latin typeface="Bahnschrift Condensed" panose="020B0502040204020203" pitchFamily="34" charset="0"/>
              </a:rPr>
              <a:t>рогоз</a:t>
            </a:r>
            <a:endParaRPr lang="ru-RU" sz="2800" b="1" dirty="0">
              <a:solidFill>
                <a:srgbClr val="1D7375"/>
              </a:solidFill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2418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4603" y="505286"/>
            <a:ext cx="77768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ТРОСТНИК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7" r="5697"/>
          <a:stretch/>
        </p:blipFill>
        <p:spPr>
          <a:xfrm>
            <a:off x="486875" y="2146058"/>
            <a:ext cx="5262982" cy="39472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008" y="2095026"/>
            <a:ext cx="2665513" cy="39982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62545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4603" y="505286"/>
            <a:ext cx="77768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РОГОЗ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3" t="1905" r="5017" b="11614"/>
          <a:stretch/>
        </p:blipFill>
        <p:spPr>
          <a:xfrm>
            <a:off x="3240073" y="1912389"/>
            <a:ext cx="5476998" cy="38392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304" y="1912389"/>
            <a:ext cx="2558474" cy="38392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93709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4603" y="505286"/>
            <a:ext cx="77768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КАМЫШ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3" t="-172" r="4095" b="172"/>
          <a:stretch/>
        </p:blipFill>
        <p:spPr>
          <a:xfrm>
            <a:off x="493763" y="2060847"/>
            <a:ext cx="4801479" cy="40324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918" y="2035064"/>
            <a:ext cx="3158604" cy="40582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24314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4603" y="505286"/>
            <a:ext cx="77768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РАСТЕНИЯ ВОДОЁМОВ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951968"/>
            <a:ext cx="2780251" cy="37040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106" y="1969052"/>
            <a:ext cx="2780251" cy="36699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2990" y="1973281"/>
            <a:ext cx="2447443" cy="36711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899592" y="5848516"/>
            <a:ext cx="14621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1D7375"/>
                </a:solidFill>
                <a:latin typeface="Bahnschrift Condensed" panose="020B0502040204020203" pitchFamily="34" charset="0"/>
              </a:rPr>
              <a:t>кувшинка</a:t>
            </a:r>
            <a:endParaRPr lang="ru-RU" sz="2800" b="1" dirty="0">
              <a:solidFill>
                <a:srgbClr val="1D7375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76256" y="5835728"/>
            <a:ext cx="1296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1D7375"/>
                </a:solidFill>
                <a:latin typeface="Bahnschrift Condensed" panose="020B0502040204020203" pitchFamily="34" charset="0"/>
              </a:rPr>
              <a:t>лотос</a:t>
            </a:r>
            <a:endParaRPr lang="ru-RU" sz="2800" b="1" dirty="0">
              <a:solidFill>
                <a:srgbClr val="1D7375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24963" y="5848516"/>
            <a:ext cx="1296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1D7375"/>
                </a:solidFill>
                <a:latin typeface="Bahnschrift Condensed" panose="020B0502040204020203" pitchFamily="34" charset="0"/>
              </a:rPr>
              <a:t>кубышка</a:t>
            </a:r>
            <a:endParaRPr lang="ru-RU" sz="2800" b="1" dirty="0">
              <a:solidFill>
                <a:srgbClr val="1D7375"/>
              </a:solidFill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2101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4603" y="505286"/>
            <a:ext cx="77768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РАСТЕНИЯ ВОДОЁМОВ</a:t>
            </a:r>
          </a:p>
          <a:p>
            <a:pPr algn="ctr"/>
            <a:r>
              <a:rPr lang="ru-RU" sz="40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КУВШИНКА (ВОДЯНАЯ ЛИЛИЯ)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2"/>
          <a:stretch/>
        </p:blipFill>
        <p:spPr>
          <a:xfrm>
            <a:off x="3199806" y="2000990"/>
            <a:ext cx="5540489" cy="38404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03" y="2000990"/>
            <a:ext cx="2560285" cy="38404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80560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4603" y="505286"/>
            <a:ext cx="77768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РАСТЕНИЯ ВОДОЁМОВ</a:t>
            </a:r>
          </a:p>
          <a:p>
            <a:pPr algn="ctr"/>
            <a:r>
              <a:rPr lang="ru-RU" sz="40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КУБЫШКА ЖЁЛТАЯ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8000"/>
                    </a14:imgEffect>
                    <a14:imgEffect>
                      <a14:brightnessContrast contras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42" r="5724"/>
          <a:stretch/>
        </p:blipFill>
        <p:spPr>
          <a:xfrm>
            <a:off x="434875" y="2039308"/>
            <a:ext cx="5182426" cy="40582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2039307"/>
            <a:ext cx="2927248" cy="40582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87367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Официальная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13453</TotalTime>
  <Words>117</Words>
  <Application>Microsoft Office PowerPoint</Application>
  <PresentationFormat>Экран (4:3)</PresentationFormat>
  <Paragraphs>68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elena</dc:creator>
  <cp:lastModifiedBy>elena</cp:lastModifiedBy>
  <cp:revision>188</cp:revision>
  <dcterms:created xsi:type="dcterms:W3CDTF">2023-11-16T07:24:26Z</dcterms:created>
  <dcterms:modified xsi:type="dcterms:W3CDTF">2024-02-14T11:16:51Z</dcterms:modified>
  <cp:contentStatus/>
</cp:coreProperties>
</file>