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80" r:id="rId3"/>
    <p:sldId id="399" r:id="rId4"/>
    <p:sldId id="400" r:id="rId5"/>
    <p:sldId id="401" r:id="rId6"/>
    <p:sldId id="402" r:id="rId7"/>
    <p:sldId id="403" r:id="rId8"/>
    <p:sldId id="404" r:id="rId9"/>
    <p:sldId id="405" r:id="rId10"/>
    <p:sldId id="406" r:id="rId11"/>
    <p:sldId id="407" r:id="rId12"/>
    <p:sldId id="408" r:id="rId13"/>
    <p:sldId id="409" r:id="rId14"/>
    <p:sldId id="41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DC43F4E-E5F3-4009-AF1C-BBEBBDB88A7A}">
          <p14:sldIdLst>
            <p14:sldId id="256"/>
            <p14:sldId id="280"/>
            <p14:sldId id="399"/>
            <p14:sldId id="400"/>
            <p14:sldId id="401"/>
            <p14:sldId id="402"/>
            <p14:sldId id="403"/>
            <p14:sldId id="404"/>
            <p14:sldId id="405"/>
            <p14:sldId id="406"/>
            <p14:sldId id="407"/>
            <p14:sldId id="408"/>
            <p14:sldId id="409"/>
            <p14:sldId id="41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993300"/>
    <a:srgbClr val="1D7556"/>
    <a:srgbClr val="1D73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DA5D4E-8C6B-4AC6-B1CD-8A0783D6C1AA}" type="datetimeFigureOut">
              <a:rPr lang="ru-RU" smtClean="0"/>
              <a:t>23.04.2024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B0C4F7-BA86-4DC8-BE81-5718EAFE5F1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DA5D4E-8C6B-4AC6-B1CD-8A0783D6C1AA}" type="datetimeFigureOut">
              <a:rPr lang="ru-RU" smtClean="0"/>
              <a:t>23.04.2024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B0C4F7-BA86-4DC8-BE81-5718EAFE5F1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DA5D4E-8C6B-4AC6-B1CD-8A0783D6C1AA}" type="datetimeFigureOut">
              <a:rPr lang="ru-RU" smtClean="0"/>
              <a:t>23.04.2024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B0C4F7-BA86-4DC8-BE81-5718EAFE5F1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DA5D4E-8C6B-4AC6-B1CD-8A0783D6C1AA}" type="datetimeFigureOut">
              <a:rPr lang="ru-RU" smtClean="0"/>
              <a:t>23.04.2024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B0C4F7-BA86-4DC8-BE81-5718EAFE5F1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DA5D4E-8C6B-4AC6-B1CD-8A0783D6C1AA}" type="datetimeFigureOut">
              <a:rPr lang="ru-RU" smtClean="0"/>
              <a:t>23.04.2024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B0C4F7-BA86-4DC8-BE81-5718EAFE5F1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DA5D4E-8C6B-4AC6-B1CD-8A0783D6C1AA}" type="datetimeFigureOut">
              <a:rPr lang="ru-RU" smtClean="0"/>
              <a:t>23.04.2024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B0C4F7-BA86-4DC8-BE81-5718EAFE5F1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DA5D4E-8C6B-4AC6-B1CD-8A0783D6C1AA}" type="datetimeFigureOut">
              <a:rPr lang="ru-RU" smtClean="0"/>
              <a:t>23.04.2024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B0C4F7-BA86-4DC8-BE81-5718EAFE5F1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DA5D4E-8C6B-4AC6-B1CD-8A0783D6C1AA}" type="datetimeFigureOut">
              <a:rPr lang="ru-RU" smtClean="0"/>
              <a:t>23.04.2024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B0C4F7-BA86-4DC8-BE81-5718EAFE5F1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E80666-FB37-4B36-9149-507F3B0178E3}" type="datetimeFigureOut">
              <a:rPr lang="en-US" smtClean="0"/>
              <a:pPr/>
              <a:t>4/23/2024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906" y="6522455"/>
            <a:ext cx="1782708" cy="2441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DA5D4E-8C6B-4AC6-B1CD-8A0783D6C1AA}" type="datetimeFigureOut">
              <a:rPr lang="ru-RU" smtClean="0"/>
              <a:t>23.04.2024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B0C4F7-BA86-4DC8-BE81-5718EAFE5F1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DA5D4E-8C6B-4AC6-B1CD-8A0783D6C1AA}" type="datetimeFigureOut">
              <a:rPr lang="ru-RU" smtClean="0"/>
              <a:t>23.04.2024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B0C4F7-BA86-4DC8-BE81-5718EAFE5F1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CDA5D4E-8C6B-4AC6-B1CD-8A0783D6C1AA}" type="datetimeFigureOut">
              <a:rPr lang="ru-RU" smtClean="0"/>
              <a:t>23.04.2024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EB0C4F7-BA86-4DC8-BE81-5718EAFE5F1F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7328" y="2348880"/>
            <a:ext cx="7200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Правила безопасности </a:t>
            </a:r>
            <a:endParaRPr lang="ru-RU" sz="4400" dirty="0" smtClean="0">
              <a:solidFill>
                <a:schemeClr val="bg2">
                  <a:lumMod val="25000"/>
                </a:schemeClr>
              </a:solidFill>
              <a:latin typeface="Bahnschrift SemiBold SemiConden" panose="020B0502040204020203" pitchFamily="34" charset="0"/>
            </a:endParaRPr>
          </a:p>
          <a:p>
            <a:pPr algn="ctr"/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на </a:t>
            </a:r>
            <a:r>
              <a:rPr lang="ru-RU" sz="4400" dirty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воде </a:t>
            </a:r>
            <a:endParaRPr lang="ru-RU" sz="4400" dirty="0" smtClean="0">
              <a:solidFill>
                <a:schemeClr val="bg2">
                  <a:lumMod val="25000"/>
                </a:schemeClr>
              </a:solidFill>
              <a:latin typeface="Bahnschrift SemiBold SemiConden" panose="020B0502040204020203" pitchFamily="34" charset="0"/>
            </a:endParaRPr>
          </a:p>
          <a:p>
            <a:pPr algn="ctr"/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для </a:t>
            </a:r>
            <a:r>
              <a:rPr lang="ru-RU" sz="4400" dirty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детей в период </a:t>
            </a:r>
            <a:endParaRPr lang="ru-RU" sz="4400" dirty="0" smtClean="0">
              <a:solidFill>
                <a:schemeClr val="bg2">
                  <a:lumMod val="25000"/>
                </a:schemeClr>
              </a:solidFill>
              <a:latin typeface="Bahnschrift SemiBold SemiConden" panose="020B0502040204020203" pitchFamily="34" charset="0"/>
            </a:endParaRPr>
          </a:p>
          <a:p>
            <a:pPr algn="ctr"/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летних </a:t>
            </a:r>
            <a:r>
              <a:rPr lang="ru-RU" sz="4400" dirty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каникул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548680"/>
            <a:ext cx="1775654" cy="122413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4248" y="548680"/>
            <a:ext cx="1728192" cy="1206098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20" b="-9800"/>
          <a:stretch/>
        </p:blipFill>
        <p:spPr bwMode="auto">
          <a:xfrm>
            <a:off x="4788024" y="523113"/>
            <a:ext cx="1699680" cy="1249703"/>
          </a:xfrm>
          <a:prstGeom prst="rect">
            <a:avLst/>
          </a:prstGeom>
          <a:solidFill>
            <a:srgbClr val="FFFFFF">
              <a:shade val="85000"/>
            </a:srgbClr>
          </a:solidFill>
          <a:ln w="57150">
            <a:solidFill>
              <a:srgbClr val="FF0000"/>
            </a:solidFill>
            <a:miter lim="800000"/>
            <a:headEnd/>
            <a:tailEnd/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34200" y="523113"/>
            <a:ext cx="1765792" cy="1249703"/>
          </a:xfrm>
          <a:prstGeom prst="rect">
            <a:avLst/>
          </a:prstGeom>
          <a:solidFill>
            <a:srgbClr val="FFFFFF">
              <a:shade val="85000"/>
            </a:srgbClr>
          </a:solidFill>
          <a:ln w="57150">
            <a:solidFill>
              <a:srgbClr val="FF0000"/>
            </a:solidFill>
            <a:miter lim="800000"/>
            <a:headEnd/>
            <a:tailEnd/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646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47664" y="4725144"/>
            <a:ext cx="6624736" cy="1125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Ребёнок должен находиться вблизи водоёма только в сопровождении взрослых.</a:t>
            </a:r>
            <a:endParaRPr lang="ru-RU" sz="2400" b="1" dirty="0" smtClean="0">
              <a:solidFill>
                <a:schemeClr val="bg2">
                  <a:lumMod val="25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500200"/>
            <a:ext cx="6031224" cy="42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2953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0432" y="1484784"/>
            <a:ext cx="4337592" cy="3895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Нельзя купаться в загрязнённых водоёмах. В </a:t>
            </a:r>
            <a:r>
              <a:rPr lang="ru-RU" sz="2400" b="1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воде </a:t>
            </a:r>
            <a:r>
              <a:rPr lang="ru-RU" sz="2400" b="1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могут находиться болезнетворные бактерии. </a:t>
            </a:r>
            <a:endParaRPr lang="ru-RU" sz="2400" b="1" dirty="0" smtClean="0">
              <a:solidFill>
                <a:schemeClr val="bg2">
                  <a:lumMod val="25000"/>
                </a:schemeClr>
              </a:solidFill>
              <a:latin typeface="Bahnschrift SemiBold SemiConden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Опасно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купаться в заболоченных местах, а также там, где есть водоросли и тина.</a:t>
            </a:r>
            <a:endParaRPr lang="ru-RU" sz="2400" b="1" dirty="0" smtClean="0">
              <a:solidFill>
                <a:schemeClr val="bg2">
                  <a:lumMod val="25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951" y="622652"/>
            <a:ext cx="3610027" cy="2503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571174"/>
            <a:ext cx="3516938" cy="2198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4834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4" t="9866" r="3870" b="4000"/>
          <a:stretch/>
        </p:blipFill>
        <p:spPr>
          <a:xfrm>
            <a:off x="1043608" y="975010"/>
            <a:ext cx="6984776" cy="5035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7441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47664" y="4725144"/>
            <a:ext cx="6624736" cy="1125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Соблюдайте правила безопасности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на воде,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- и ваш отдых принесёт только положительные эмоции !</a:t>
            </a:r>
            <a:endParaRPr lang="ru-RU" sz="2400" b="1" dirty="0" smtClean="0">
              <a:solidFill>
                <a:schemeClr val="bg2">
                  <a:lumMod val="25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613062"/>
            <a:ext cx="6031224" cy="3999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2132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0" y="1074623"/>
            <a:ext cx="3891848" cy="3689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ru-RU" sz="4000" b="1" dirty="0" smtClean="0">
              <a:solidFill>
                <a:srgbClr val="990000"/>
              </a:solidFill>
              <a:latin typeface="Arial Black" panose="020B0A040201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4000" b="1" dirty="0" smtClean="0">
                <a:solidFill>
                  <a:srgbClr val="990000"/>
                </a:solidFill>
                <a:latin typeface="Arial Black" panose="020B0A04020102020204" pitchFamily="34" charset="0"/>
              </a:rPr>
              <a:t>СПАСИБО</a:t>
            </a:r>
            <a:br>
              <a:rPr lang="ru-RU" sz="4000" b="1" dirty="0" smtClean="0">
                <a:solidFill>
                  <a:srgbClr val="990000"/>
                </a:solidFill>
                <a:latin typeface="Arial Black" panose="020B0A04020102020204" pitchFamily="34" charset="0"/>
              </a:rPr>
            </a:br>
            <a:r>
              <a:rPr lang="ru-RU" sz="4000" b="1" dirty="0" smtClean="0">
                <a:solidFill>
                  <a:srgbClr val="990000"/>
                </a:solidFill>
                <a:latin typeface="Arial Black" panose="020B0A04020102020204" pitchFamily="34" charset="0"/>
              </a:rPr>
              <a:t>ЗА </a:t>
            </a:r>
            <a:br>
              <a:rPr lang="ru-RU" sz="4000" b="1" dirty="0" smtClean="0">
                <a:solidFill>
                  <a:srgbClr val="990000"/>
                </a:solidFill>
                <a:latin typeface="Arial Black" panose="020B0A04020102020204" pitchFamily="34" charset="0"/>
              </a:rPr>
            </a:br>
            <a:r>
              <a:rPr lang="ru-RU" sz="4000" b="1" dirty="0" smtClean="0">
                <a:solidFill>
                  <a:srgbClr val="990000"/>
                </a:solidFill>
                <a:latin typeface="Arial Black" panose="020B0A04020102020204" pitchFamily="34" charset="0"/>
              </a:rPr>
              <a:t>ВНИМАНИЕ!</a:t>
            </a:r>
            <a:endParaRPr lang="ru-RU" sz="4000" b="1" dirty="0" smtClean="0">
              <a:solidFill>
                <a:srgbClr val="99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56784"/>
            <a:ext cx="3312368" cy="4642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93" y="1068151"/>
            <a:ext cx="3474349" cy="4859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112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4653136"/>
            <a:ext cx="7992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Не входи в воду разгорячённым, немного отдохни, сделай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разминку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.</a:t>
            </a:r>
          </a:p>
          <a:p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Входить в воду нужно медленно и осторожно. Сначала зайди по пояс, затем быстро окунись с головой .</a:t>
            </a:r>
            <a:endParaRPr lang="ru-RU" sz="2400" b="1" dirty="0" smtClean="0">
              <a:solidFill>
                <a:schemeClr val="bg2">
                  <a:lumMod val="25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656" y="515387"/>
            <a:ext cx="5975320" cy="4137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9450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4653136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Нельзя отплывать далеко от берега и заплывать за предупредительные знаки (буйки, разметку).</a:t>
            </a:r>
            <a:endParaRPr lang="ru-RU" sz="2400" b="1" dirty="0" smtClean="0">
              <a:solidFill>
                <a:schemeClr val="bg2">
                  <a:lumMod val="25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755489"/>
            <a:ext cx="5544616" cy="3657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379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87384" y="1598718"/>
            <a:ext cx="4176464" cy="3895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Не стоит находиться в воде более 15-20 минут. Длительное пребывание в воде приводит к переохлаждению организма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В воде нужно двигаться,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плавать,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а не стоять на месте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ru-RU" sz="2400" b="1" dirty="0" smtClean="0">
              <a:solidFill>
                <a:schemeClr val="bg2">
                  <a:lumMod val="25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1542"/>
            <a:ext cx="3653973" cy="3657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3611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0432" y="1484784"/>
            <a:ext cx="4337592" cy="3341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Если не умеешь плавать или плаваешь плохо, не заходи в воду выше пояса. </a:t>
            </a:r>
            <a:endParaRPr lang="ru-RU" sz="2400" b="1" dirty="0" smtClean="0">
              <a:solidFill>
                <a:schemeClr val="bg2">
                  <a:lumMod val="25000"/>
                </a:schemeClr>
              </a:solidFill>
              <a:latin typeface="Bahnschrift SemiBold SemiConden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Купайся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недалеко от берега, пользуйся надувным кругом или нарукавниками.</a:t>
            </a:r>
            <a:endParaRPr lang="ru-RU" sz="2400" b="1" dirty="0" smtClean="0">
              <a:solidFill>
                <a:schemeClr val="bg2">
                  <a:lumMod val="25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332810"/>
            <a:ext cx="3610027" cy="3809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624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31640" y="4653136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Нельзя допускать шалостей в воде, подныривать под купающихся, хватать за ноги, «топить» в шутку.</a:t>
            </a:r>
          </a:p>
          <a:p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Никогда не подавай ложных сигналов о помощи.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2" t="22090" r="4813" b="7533"/>
          <a:stretch/>
        </p:blipFill>
        <p:spPr>
          <a:xfrm>
            <a:off x="1701807" y="764704"/>
            <a:ext cx="5771210" cy="34563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990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31640" y="4725144"/>
            <a:ext cx="6624736" cy="1679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Избегай мест с движущимися лодками,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водными скутерами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и другими судами, не приближайся к ним.</a:t>
            </a:r>
            <a:endParaRPr lang="ru-RU" sz="2400" b="1" dirty="0" smtClean="0">
              <a:solidFill>
                <a:schemeClr val="bg2">
                  <a:lumMod val="25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12654"/>
            <a:ext cx="6031224" cy="4268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9146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576" y="4509120"/>
            <a:ext cx="79928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Купайся только в хорошо знакомых или специально отведённых для купания местах. В незнакомых местах нельзя нырять, чтобы не пораниться о предметы на дне. Там могут быть камни, коряги, металлические прутья и другие опасные объекты.</a:t>
            </a:r>
            <a:endParaRPr lang="ru-RU" sz="2400" b="1" dirty="0" smtClean="0">
              <a:solidFill>
                <a:schemeClr val="bg2">
                  <a:lumMod val="25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548680"/>
            <a:ext cx="5472608" cy="38193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851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0" y="1074623"/>
            <a:ext cx="38918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Купаться следует при температуре воздуха выше +25 градусов и при температуре воды не ниже +18 градусов в ясную безветренную погоду.</a:t>
            </a:r>
          </a:p>
          <a:p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Чтобы не обгореть на солнце, посещать пляж нужно утром с 8 до 10 часов и вечером с 17 часов до 19 часов. Запрещено купаться в тёмное время суток.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56784"/>
            <a:ext cx="3312368" cy="4642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93" y="1063203"/>
            <a:ext cx="3474349" cy="4869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6012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17034</TotalTime>
  <Words>304</Words>
  <Application>Microsoft Office PowerPoint</Application>
  <PresentationFormat>Экран (4:3)</PresentationFormat>
  <Paragraphs>23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elena</dc:creator>
  <cp:lastModifiedBy>elena</cp:lastModifiedBy>
  <cp:revision>171</cp:revision>
  <dcterms:created xsi:type="dcterms:W3CDTF">2023-11-16T07:24:26Z</dcterms:created>
  <dcterms:modified xsi:type="dcterms:W3CDTF">2024-04-27T15:03:56Z</dcterms:modified>
</cp:coreProperties>
</file>